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1"/>
  </p:notesMasterIdLst>
  <p:handoutMasterIdLst>
    <p:handoutMasterId r:id="rId252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581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74" r:id="rId41"/>
    <p:sldId id="548" r:id="rId42"/>
    <p:sldId id="564" r:id="rId43"/>
    <p:sldId id="297" r:id="rId44"/>
    <p:sldId id="525" r:id="rId45"/>
    <p:sldId id="469" r:id="rId46"/>
    <p:sldId id="527" r:id="rId47"/>
    <p:sldId id="298" r:id="rId48"/>
    <p:sldId id="299" r:id="rId49"/>
    <p:sldId id="300" r:id="rId50"/>
    <p:sldId id="524" r:id="rId51"/>
    <p:sldId id="543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492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516" r:id="rId82"/>
    <p:sldId id="315" r:id="rId83"/>
    <p:sldId id="476" r:id="rId84"/>
    <p:sldId id="582" r:id="rId85"/>
    <p:sldId id="583" r:id="rId86"/>
    <p:sldId id="577" r:id="rId87"/>
    <p:sldId id="318" r:id="rId88"/>
    <p:sldId id="514" r:id="rId89"/>
    <p:sldId id="592" r:id="rId90"/>
    <p:sldId id="319" r:id="rId91"/>
    <p:sldId id="316" r:id="rId92"/>
    <p:sldId id="317" r:id="rId93"/>
    <p:sldId id="444" r:id="rId94"/>
    <p:sldId id="320" r:id="rId95"/>
    <p:sldId id="321" r:id="rId96"/>
    <p:sldId id="499" r:id="rId97"/>
    <p:sldId id="585" r:id="rId98"/>
    <p:sldId id="586" r:id="rId99"/>
    <p:sldId id="496" r:id="rId100"/>
    <p:sldId id="322" r:id="rId101"/>
    <p:sldId id="323" r:id="rId102"/>
    <p:sldId id="324" r:id="rId103"/>
    <p:sldId id="325" r:id="rId104"/>
    <p:sldId id="326" r:id="rId105"/>
    <p:sldId id="327" r:id="rId106"/>
    <p:sldId id="495" r:id="rId107"/>
    <p:sldId id="328" r:id="rId108"/>
    <p:sldId id="329" r:id="rId109"/>
    <p:sldId id="475" r:id="rId110"/>
    <p:sldId id="517" r:id="rId111"/>
    <p:sldId id="330" r:id="rId112"/>
    <p:sldId id="331" r:id="rId113"/>
    <p:sldId id="332" r:id="rId114"/>
    <p:sldId id="458" r:id="rId115"/>
    <p:sldId id="333" r:id="rId116"/>
    <p:sldId id="334" r:id="rId117"/>
    <p:sldId id="335" r:id="rId118"/>
    <p:sldId id="336" r:id="rId119"/>
    <p:sldId id="337" r:id="rId120"/>
    <p:sldId id="338" r:id="rId121"/>
    <p:sldId id="340" r:id="rId122"/>
    <p:sldId id="341" r:id="rId123"/>
    <p:sldId id="342" r:id="rId124"/>
    <p:sldId id="343" r:id="rId125"/>
    <p:sldId id="345" r:id="rId126"/>
    <p:sldId id="344" r:id="rId127"/>
    <p:sldId id="483" r:id="rId128"/>
    <p:sldId id="347" r:id="rId129"/>
    <p:sldId id="348" r:id="rId130"/>
    <p:sldId id="578" r:id="rId131"/>
    <p:sldId id="349" r:id="rId132"/>
    <p:sldId id="350" r:id="rId133"/>
    <p:sldId id="351" r:id="rId134"/>
    <p:sldId id="521" r:id="rId135"/>
    <p:sldId id="352" r:id="rId136"/>
    <p:sldId id="353" r:id="rId137"/>
    <p:sldId id="470" r:id="rId138"/>
    <p:sldId id="477" r:id="rId139"/>
    <p:sldId id="354" r:id="rId140"/>
    <p:sldId id="358" r:id="rId141"/>
    <p:sldId id="356" r:id="rId142"/>
    <p:sldId id="359" r:id="rId143"/>
    <p:sldId id="361" r:id="rId144"/>
    <p:sldId id="362" r:id="rId145"/>
    <p:sldId id="364" r:id="rId146"/>
    <p:sldId id="365" r:id="rId147"/>
    <p:sldId id="367" r:id="rId148"/>
    <p:sldId id="368" r:id="rId149"/>
    <p:sldId id="369" r:id="rId150"/>
    <p:sldId id="370" r:id="rId151"/>
    <p:sldId id="441" r:id="rId152"/>
    <p:sldId id="371" r:id="rId153"/>
    <p:sldId id="372" r:id="rId154"/>
    <p:sldId id="373" r:id="rId155"/>
    <p:sldId id="374" r:id="rId156"/>
    <p:sldId id="376" r:id="rId157"/>
    <p:sldId id="380" r:id="rId158"/>
    <p:sldId id="381" r:id="rId159"/>
    <p:sldId id="382" r:id="rId160"/>
    <p:sldId id="566" r:id="rId161"/>
    <p:sldId id="383" r:id="rId162"/>
    <p:sldId id="526" r:id="rId163"/>
    <p:sldId id="384" r:id="rId164"/>
    <p:sldId id="379" r:id="rId165"/>
    <p:sldId id="461" r:id="rId166"/>
    <p:sldId id="593" r:id="rId167"/>
    <p:sldId id="387" r:id="rId168"/>
    <p:sldId id="388" r:id="rId169"/>
    <p:sldId id="389" r:id="rId170"/>
    <p:sldId id="590" r:id="rId171"/>
    <p:sldId id="465" r:id="rId172"/>
    <p:sldId id="392" r:id="rId173"/>
    <p:sldId id="591" r:id="rId174"/>
    <p:sldId id="394" r:id="rId175"/>
    <p:sldId id="395" r:id="rId176"/>
    <p:sldId id="396" r:id="rId177"/>
    <p:sldId id="397" r:id="rId178"/>
    <p:sldId id="398" r:id="rId179"/>
    <p:sldId id="478" r:id="rId180"/>
    <p:sldId id="399" r:id="rId181"/>
    <p:sldId id="400" r:id="rId182"/>
    <p:sldId id="401" r:id="rId183"/>
    <p:sldId id="402" r:id="rId184"/>
    <p:sldId id="466" r:id="rId185"/>
    <p:sldId id="403" r:id="rId186"/>
    <p:sldId id="404" r:id="rId187"/>
    <p:sldId id="405" r:id="rId188"/>
    <p:sldId id="408" r:id="rId189"/>
    <p:sldId id="406" r:id="rId190"/>
    <p:sldId id="472" r:id="rId191"/>
    <p:sldId id="407" r:id="rId192"/>
    <p:sldId id="550" r:id="rId193"/>
    <p:sldId id="551" r:id="rId194"/>
    <p:sldId id="549" r:id="rId195"/>
    <p:sldId id="409" r:id="rId196"/>
    <p:sldId id="410" r:id="rId197"/>
    <p:sldId id="411" r:id="rId198"/>
    <p:sldId id="413" r:id="rId199"/>
    <p:sldId id="414" r:id="rId200"/>
    <p:sldId id="415" r:id="rId201"/>
    <p:sldId id="416" r:id="rId202"/>
    <p:sldId id="417" r:id="rId203"/>
    <p:sldId id="418" r:id="rId204"/>
    <p:sldId id="419" r:id="rId205"/>
    <p:sldId id="420" r:id="rId206"/>
    <p:sldId id="421" r:id="rId207"/>
    <p:sldId id="422" r:id="rId208"/>
    <p:sldId id="423" r:id="rId209"/>
    <p:sldId id="504" r:id="rId210"/>
    <p:sldId id="424" r:id="rId211"/>
    <p:sldId id="425" r:id="rId212"/>
    <p:sldId id="426" r:id="rId213"/>
    <p:sldId id="553" r:id="rId214"/>
    <p:sldId id="427" r:id="rId215"/>
    <p:sldId id="452" r:id="rId216"/>
    <p:sldId id="451" r:id="rId217"/>
    <p:sldId id="439" r:id="rId218"/>
    <p:sldId id="552" r:id="rId219"/>
    <p:sldId id="557" r:id="rId220"/>
    <p:sldId id="558" r:id="rId221"/>
    <p:sldId id="580" r:id="rId222"/>
    <p:sldId id="559" r:id="rId223"/>
    <p:sldId id="560" r:id="rId224"/>
    <p:sldId id="568" r:id="rId225"/>
    <p:sldId id="570" r:id="rId226"/>
    <p:sldId id="563" r:id="rId227"/>
    <p:sldId id="571" r:id="rId228"/>
    <p:sldId id="572" r:id="rId229"/>
    <p:sldId id="556" r:id="rId230"/>
    <p:sldId id="555" r:id="rId231"/>
    <p:sldId id="428" r:id="rId232"/>
    <p:sldId id="429" r:id="rId233"/>
    <p:sldId id="430" r:id="rId234"/>
    <p:sldId id="431" r:id="rId235"/>
    <p:sldId id="432" r:id="rId236"/>
    <p:sldId id="433" r:id="rId237"/>
    <p:sldId id="434" r:id="rId238"/>
    <p:sldId id="435" r:id="rId239"/>
    <p:sldId id="436" r:id="rId240"/>
    <p:sldId id="437" r:id="rId241"/>
    <p:sldId id="485" r:id="rId242"/>
    <p:sldId id="484" r:id="rId243"/>
    <p:sldId id="541" r:id="rId244"/>
    <p:sldId id="438" r:id="rId245"/>
    <p:sldId id="523" r:id="rId246"/>
    <p:sldId id="565" r:id="rId247"/>
    <p:sldId id="505" r:id="rId248"/>
    <p:sldId id="579" r:id="rId249"/>
    <p:sldId id="479" r:id="rId250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581"/>
            <p14:sldId id="292"/>
            <p14:sldId id="293"/>
            <p14:sldId id="294"/>
            <p14:sldId id="295"/>
            <p14:sldId id="455"/>
            <p14:sldId id="296"/>
            <p14:sldId id="506"/>
            <p14:sldId id="574"/>
            <p14:sldId id="548"/>
            <p14:sldId id="564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17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349"/>
            <p14:sldId id="350"/>
            <p14:sldId id="351"/>
            <p14:sldId id="521"/>
            <p14:sldId id="352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  <p14:sldId id="461"/>
            <p14:sldId id="593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  <p14:sldId id="557"/>
            <p14:sldId id="558"/>
            <p14:sldId id="580"/>
            <p14:sldId id="559"/>
            <p14:sldId id="560"/>
            <p14:sldId id="568"/>
            <p14:sldId id="570"/>
            <p14:sldId id="563"/>
            <p14:sldId id="571"/>
            <p14:sldId id="572"/>
            <p14:sldId id="556"/>
            <p14:sldId id="55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Technische Anmerkungen" id="{C4492B24-082D-4A66-A62B-403A374C54FF}">
          <p14:sldIdLst>
            <p14:sldId id="523"/>
            <p14:sldId id="565"/>
            <p14:sldId id="505"/>
            <p14:sldId id="579"/>
          </p14:sldIdLst>
        </p14:section>
        <p14:section name="Folienbrutkasten" id="{98F34342-6739-4D7C-A9E3-BF23061B1687}">
          <p14:sldIdLst>
            <p14:sldId id="4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40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82003" autoAdjust="0"/>
  </p:normalViewPr>
  <p:slideViewPr>
    <p:cSldViewPr>
      <p:cViewPr varScale="1">
        <p:scale>
          <a:sx n="92" d="100"/>
          <a:sy n="92" d="100"/>
        </p:scale>
        <p:origin x="195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handoutMaster" Target="handoutMasters/handout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Erstes Programm: 1842, Ada Lovelace für Analytical</a:t>
            </a:r>
            <a:r>
              <a:rPr lang="de-DE" baseline="0" dirty="0"/>
              <a:t> Engine von Charles Babbage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Simula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Klassenkonzept</a:t>
            </a:r>
            <a:r>
              <a:rPr lang="de-DE" baseline="0" dirty="0"/>
              <a:t>, um Parameterdschungel zu entgehen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nur ein Typ: Wort -&gt;</a:t>
            </a:r>
            <a:r>
              <a:rPr lang="de-DE" baseline="0" dirty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eingesetzt zur Implementierung von AmigaOS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1969, Ken Thompson, Dennis Ritchie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manche Programme lassen sich tatsächlich mit C-Compiler übersetzen (Traditional Mode)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1969-1973: Dennis Ritchie, Entwicklung von Unix (neu</a:t>
            </a:r>
            <a:r>
              <a:rPr lang="de-DE" baseline="0" dirty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1978: Kernighan and Ritchie (unsigned long/int, &lt;stdio.h&gt;)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Bjarne Stroustroup: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Simula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smtClean="0"/>
              <a:t>Erweiterungen</a:t>
            </a:r>
            <a:r>
              <a:rPr lang="de-DE" baseline="0" dirty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Klassenkonzept (Simula-67) -&gt; </a:t>
            </a:r>
            <a:r>
              <a:rPr lang="de-DE" i="1" baseline="0" dirty="0"/>
              <a:t>C with Classes</a:t>
            </a:r>
            <a:r>
              <a:rPr lang="de-DE" i="0" baseline="0" dirty="0"/>
              <a:t> (ab 1983: </a:t>
            </a:r>
            <a:r>
              <a:rPr lang="de-DE" i="1" baseline="0" dirty="0"/>
              <a:t>C++</a:t>
            </a:r>
            <a:r>
              <a:rPr lang="de-DE" i="0" baseline="0" dirty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1985: Mehrfachvererbung, abstrakte Klassen, statische/konstante Funktionen, </a:t>
            </a:r>
            <a:r>
              <a:rPr lang="de-DE" i="1" baseline="0" dirty="0"/>
              <a:t>protected</a:t>
            </a:r>
            <a:endParaRPr lang="de-DE" baseline="0" dirty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Erster Compiler: </a:t>
            </a:r>
            <a:r>
              <a:rPr lang="de-DE" i="1" baseline="0" dirty="0"/>
              <a:t>cfront</a:t>
            </a:r>
            <a:r>
              <a:rPr lang="de-DE" i="0" baseline="0" dirty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Seit C++11: foreach, automatische Typableitung (</a:t>
            </a:r>
            <a:r>
              <a:rPr lang="de-DE" i="1" baseline="0" dirty="0"/>
              <a:t>auto</a:t>
            </a:r>
            <a:r>
              <a:rPr lang="de-DE" i="0" baseline="0" dirty="0"/>
              <a:t>), Compilezeitchecks (</a:t>
            </a:r>
            <a:r>
              <a:rPr lang="de-DE" i="1" baseline="0" dirty="0"/>
              <a:t>static asserts</a:t>
            </a:r>
            <a:r>
              <a:rPr lang="de-DE" i="0" baseline="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1991/1992,</a:t>
            </a:r>
            <a:r>
              <a:rPr lang="de-DE" baseline="0" dirty="0"/>
              <a:t> SUN, James Gosling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Ursprünglicher Name: Oak (Eiche vor Goslings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Mögliche Lösung: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71450" indent="-171450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err="1" smtClean="0">
                <a:latin typeface="Times New Roman" pitchFamily="16" charset="0"/>
              </a:rPr>
              <a:t>Funktionspointer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r>
              <a:rPr lang="de-DE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185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baseline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err="1" smtClean="0">
                <a:latin typeface="Times New Roman" pitchFamily="16" charset="0"/>
              </a:rPr>
              <a:t>tw</a:t>
            </a:r>
            <a:r>
              <a:rPr lang="de-DE" altLang="de-DE" baseline="0" smtClean="0">
                <a:latin typeface="Times New Roman" pitchFamily="16" charset="0"/>
              </a:rPr>
              <a:t>. Belegung der </a:t>
            </a:r>
            <a:r>
              <a:rPr lang="de-DE" altLang="de-DE" baseline="0" err="1" smtClean="0">
                <a:latin typeface="Times New Roman" pitchFamily="16" charset="0"/>
              </a:rPr>
              <a:t>Paramter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216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9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894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4395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2014 - 2017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11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35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4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15.09.2017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-Arbeitsblatt1.xlsx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://courses.cms.caltech.edu/cs11/material/cpp/donnie/cpp-ops.html" TargetMode="External"/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tohtml.com/c/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noProof="0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Oktober 2017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(90min 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	S1|01 A1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1 – Tag 4: C++-Programmierung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5 – Tag 6: </a:t>
            </a:r>
            <a:r>
              <a:rPr lang="de-DE" altLang="de-DE" noProof="0" smtClean="0"/>
              <a:t>C-Programmierung (generisch &amp; für Microcontroller)</a:t>
            </a:r>
          </a:p>
          <a:p>
            <a:pPr marL="180975" lvl="1" indent="0">
              <a:buNone/>
            </a:pPr>
            <a:r>
              <a:rPr lang="de-DE" altLang="de-DE"/>
              <a:t>	</a:t>
            </a:r>
            <a:r>
              <a:rPr lang="de-DE" altLang="de-DE" smtClean="0"/>
              <a:t>Microcontroller-Programmierung ist </a:t>
            </a:r>
            <a:r>
              <a:rPr lang="de-DE" altLang="de-DE" b="1" smtClean="0"/>
              <a:t>nicht</a:t>
            </a:r>
            <a:r>
              <a:rPr lang="de-DE" altLang="de-DE" smtClean="0"/>
              <a:t> klausurrelevant.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9540552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Einsicht </a:t>
            </a:r>
            <a:r>
              <a:rPr lang="de-DE" b="1" smtClean="0">
                <a:solidFill>
                  <a:schemeClr val="bg1"/>
                </a:solidFill>
              </a:rPr>
              <a:t>am 23.+24.10.2017 </a:t>
            </a:r>
            <a:r>
              <a:rPr lang="de-DE" b="1" dirty="0" smtClean="0">
                <a:solidFill>
                  <a:schemeClr val="bg1"/>
                </a:solidFill>
              </a:rPr>
              <a:t>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noProof="0" dirty="0" err="1" smtClean="0">
                <a:solidFill>
                  <a:schemeClr val="bg1"/>
                </a:solidFill>
              </a:rPr>
              <a:t>Copy</a:t>
            </a:r>
            <a:r>
              <a:rPr lang="de-DE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auch unser Github-Wiki: </a:t>
            </a:r>
          </a:p>
          <a:p>
            <a:pPr marL="180975" lvl="1" indent="0">
              <a:buNone/>
            </a:pPr>
            <a:r>
              <a:rPr lang="de-DE" noProof="0" dirty="0" smtClean="0"/>
              <a:t>   </a:t>
            </a:r>
            <a:r>
              <a:rPr lang="de-DE" noProof="0" dirty="0" smtClean="0">
                <a:hlinkClick r:id="rId7"/>
              </a:rPr>
              <a:t>https://github.com/Echtzeitsysteme/tud-cppp/wiki/Arbeiten-mit-git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1988840"/>
            <a:ext cx="2060627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 (II)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 smtClean="0"/>
              <a:t>Aufgabenblatt</a:t>
            </a:r>
          </a:p>
          <a:p>
            <a:pPr lvl="1"/>
            <a:r>
              <a:rPr lang="de-DE" noProof="0" dirty="0" smtClean="0"/>
              <a:t>Ein Dokument enthält alle Aufgaben</a:t>
            </a:r>
          </a:p>
          <a:p>
            <a:pPr lvl="2"/>
            <a:r>
              <a:rPr lang="de-DE" noProof="0" dirty="0" smtClean="0"/>
              <a:t>C++-Grundlagen</a:t>
            </a:r>
          </a:p>
          <a:p>
            <a:pPr lvl="2"/>
            <a:r>
              <a:rPr lang="de-DE" noProof="0" dirty="0" smtClean="0"/>
              <a:t>Speichermanagement in C++</a:t>
            </a:r>
          </a:p>
          <a:p>
            <a:pPr lvl="2"/>
            <a:r>
              <a:rPr lang="de-DE" noProof="0" dirty="0" smtClean="0"/>
              <a:t>Objektorientierung </a:t>
            </a:r>
          </a:p>
          <a:p>
            <a:pPr lvl="2"/>
            <a:r>
              <a:rPr lang="de-DE" noProof="0" dirty="0" smtClean="0"/>
              <a:t>Fortgeschrittene Themen</a:t>
            </a:r>
          </a:p>
          <a:p>
            <a:pPr lvl="2"/>
            <a:r>
              <a:rPr lang="de-DE" noProof="0" smtClean="0"/>
              <a:t>(Embedded) </a:t>
            </a:r>
            <a:r>
              <a:rPr lang="de-DE" noProof="0" dirty="0" smtClean="0"/>
              <a:t>C-Programmierung</a:t>
            </a:r>
          </a:p>
          <a:p>
            <a:pPr lvl="2"/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</a:t>
            </a:r>
          </a:p>
          <a:p>
            <a:pPr lvl="3"/>
            <a:r>
              <a:rPr lang="de-DE" noProof="0" smtClean="0"/>
              <a:t>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Demo: Virtuelle Maschine 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Herunterladen der VM</a:t>
            </a:r>
            <a:r>
              <a:rPr lang="de-DE" noProof="0" dirty="0" smtClean="0"/>
              <a:t> (</a:t>
            </a:r>
            <a:r>
              <a:rPr lang="de-DE" b="0" noProof="0" dirty="0" smtClean="0"/>
              <a:t>URL, User, PW: siehe vorige Folie)</a:t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praktikum2017_v4.ova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dirty="0" smtClean="0">
                <a:solidFill>
                  <a:schemeClr val="accent2"/>
                </a:solidFill>
              </a:rPr>
              <a:t>WICHTIG (f. </a:t>
            </a:r>
            <a:r>
              <a:rPr lang="de-DE" b="1" noProof="0" smtClean="0">
                <a:solidFill>
                  <a:schemeClr val="accent2"/>
                </a:solidFill>
              </a:rPr>
              <a:t>Pool)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Ihr </a:t>
            </a:r>
            <a:r>
              <a:rPr lang="de-DE" sz="1600" noProof="0" smtClean="0"/>
              <a:t>das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Der Pfad muss weiterhin auf "vmdk" enden.</a:t>
            </a:r>
            <a:br>
              <a:rPr lang="de-DE" sz="1600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</a:t>
            </a:r>
            <a:r>
              <a:rPr lang="de-DE" sz="1600" noProof="0" dirty="0" smtClean="0"/>
              <a:t>in eurem Profil </a:t>
            </a:r>
            <a:r>
              <a:rPr lang="de-DE" sz="1600" noProof="0" smtClean="0"/>
              <a:t>gespeichert!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93916"/>
            <a:ext cx="2271929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anjorin\Dropbox\Home\documents\uni\c++_praktikum\SoSe2013\Clipart\iStock_000010564543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73238"/>
            <a:ext cx="19002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123728" y="2204864"/>
            <a:ext cx="4052159" cy="3181618"/>
          </a:xfrm>
          <a:prstGeom prst="ellipse">
            <a:avLst/>
          </a:prstGeom>
          <a:ln>
            <a:noFill/>
          </a:ln>
          <a:effectLst>
            <a:softEdge rad="317500"/>
          </a:effectLst>
          <a:extLst/>
        </p:spPr>
      </p:pic>
      <p:sp>
        <p:nvSpPr>
          <p:cNvPr id="460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</a:t>
            </a: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4437063"/>
            <a:ext cx="9017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gende mit Pfeil nach rechts 6"/>
          <p:cNvSpPr/>
          <p:nvPr/>
        </p:nvSpPr>
        <p:spPr bwMode="auto">
          <a:xfrm>
            <a:off x="5148263" y="4797425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/>
              <a:t>Eve</a:t>
            </a:r>
          </a:p>
        </p:txBody>
      </p:sp>
      <p:sp>
        <p:nvSpPr>
          <p:cNvPr id="46087" name="Textfeld 7"/>
          <p:cNvSpPr txBox="1">
            <a:spLocks noChangeArrowheads="1"/>
          </p:cNvSpPr>
          <p:nvPr/>
        </p:nvSpPr>
        <p:spPr bwMode="auto">
          <a:xfrm>
            <a:off x="7912100" y="5516563"/>
            <a:ext cx="9810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46088" name="Abgerundetes Rechteck 8"/>
          <p:cNvSpPr>
            <a:spLocks noChangeArrowheads="1"/>
          </p:cNvSpPr>
          <p:nvPr/>
        </p:nvSpPr>
        <p:spPr bwMode="auto">
          <a:xfrm>
            <a:off x="4932363" y="4643438"/>
            <a:ext cx="30591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6089" name="Textfeld 9"/>
          <p:cNvSpPr txBox="1">
            <a:spLocks noChangeArrowheads="1"/>
          </p:cNvSpPr>
          <p:nvPr/>
        </p:nvSpPr>
        <p:spPr bwMode="auto">
          <a:xfrm>
            <a:off x="4643438" y="4868863"/>
            <a:ext cx="438150" cy="350837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1" name="Wolke 10"/>
          <p:cNvSpPr/>
          <p:nvPr/>
        </p:nvSpPr>
        <p:spPr bwMode="auto">
          <a:xfrm>
            <a:off x="5148263" y="1773238"/>
            <a:ext cx="3384550" cy="237648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1" name="Textfeld 11"/>
          <p:cNvSpPr txBox="1">
            <a:spLocks noChangeArrowheads="1"/>
          </p:cNvSpPr>
          <p:nvPr/>
        </p:nvSpPr>
        <p:spPr bwMode="auto">
          <a:xfrm>
            <a:off x="7092950" y="2792413"/>
            <a:ext cx="388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&amp;</a:t>
            </a:r>
          </a:p>
        </p:txBody>
      </p:sp>
      <p:sp>
        <p:nvSpPr>
          <p:cNvPr id="46092" name="Textfeld 13"/>
          <p:cNvSpPr txBox="1">
            <a:spLocks noChangeArrowheads="1"/>
          </p:cNvSpPr>
          <p:nvPr/>
        </p:nvSpPr>
        <p:spPr bwMode="auto">
          <a:xfrm>
            <a:off x="6993474" y="2349500"/>
            <a:ext cx="1005403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err="1">
                <a:solidFill>
                  <a:srgbClr val="005AA9"/>
                </a:solidFill>
              </a:rPr>
              <a:t>const</a:t>
            </a:r>
            <a:endParaRPr lang="de-DE" altLang="de-DE" sz="2400">
              <a:solidFill>
                <a:srgbClr val="005AA9"/>
              </a:solidFill>
            </a:endParaRPr>
          </a:p>
        </p:txBody>
      </p:sp>
      <p:sp>
        <p:nvSpPr>
          <p:cNvPr id="46093" name="Textfeld 14"/>
          <p:cNvSpPr txBox="1">
            <a:spLocks noChangeArrowheads="1"/>
          </p:cNvSpPr>
          <p:nvPr/>
        </p:nvSpPr>
        <p:spPr bwMode="auto">
          <a:xfrm>
            <a:off x="5697538" y="2781300"/>
            <a:ext cx="1058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Zeiger</a:t>
            </a:r>
          </a:p>
        </p:txBody>
      </p:sp>
      <p:sp>
        <p:nvSpPr>
          <p:cNvPr id="46094" name="Textfeld 15"/>
          <p:cNvSpPr txBox="1">
            <a:spLocks noChangeArrowheads="1"/>
          </p:cNvSpPr>
          <p:nvPr/>
        </p:nvSpPr>
        <p:spPr bwMode="auto">
          <a:xfrm>
            <a:off x="5508625" y="3211513"/>
            <a:ext cx="14351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Referenz</a:t>
            </a:r>
          </a:p>
        </p:txBody>
      </p:sp>
      <p:sp>
        <p:nvSpPr>
          <p:cNvPr id="46095" name="Textfeld 16"/>
          <p:cNvSpPr txBox="1">
            <a:spLocks noChangeArrowheads="1"/>
          </p:cNvSpPr>
          <p:nvPr/>
        </p:nvSpPr>
        <p:spPr bwMode="auto">
          <a:xfrm>
            <a:off x="5580063" y="2266950"/>
            <a:ext cx="129381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Variable</a:t>
            </a:r>
          </a:p>
        </p:txBody>
      </p:sp>
      <p:sp>
        <p:nvSpPr>
          <p:cNvPr id="46096" name="Textfeld 17"/>
          <p:cNvSpPr txBox="1">
            <a:spLocks noChangeArrowheads="1"/>
          </p:cNvSpPr>
          <p:nvPr/>
        </p:nvSpPr>
        <p:spPr bwMode="auto">
          <a:xfrm>
            <a:off x="7534275" y="3022600"/>
            <a:ext cx="304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*</a:t>
            </a:r>
          </a:p>
        </p:txBody>
      </p:sp>
      <p:sp>
        <p:nvSpPr>
          <p:cNvPr id="19" name="Wolke 18"/>
          <p:cNvSpPr/>
          <p:nvPr/>
        </p:nvSpPr>
        <p:spPr bwMode="auto">
          <a:xfrm>
            <a:off x="107950" y="3857625"/>
            <a:ext cx="3384550" cy="2376488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8" name="Textfeld 19"/>
          <p:cNvSpPr txBox="1">
            <a:spLocks noChangeArrowheads="1"/>
          </p:cNvSpPr>
          <p:nvPr/>
        </p:nvSpPr>
        <p:spPr bwMode="auto">
          <a:xfrm>
            <a:off x="730250" y="4289425"/>
            <a:ext cx="10255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delete</a:t>
            </a:r>
          </a:p>
        </p:txBody>
      </p:sp>
      <p:sp>
        <p:nvSpPr>
          <p:cNvPr id="46099" name="Textfeld 20"/>
          <p:cNvSpPr txBox="1">
            <a:spLocks noChangeArrowheads="1"/>
          </p:cNvSpPr>
          <p:nvPr/>
        </p:nvSpPr>
        <p:spPr bwMode="auto">
          <a:xfrm>
            <a:off x="566738" y="5226050"/>
            <a:ext cx="7508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new</a:t>
            </a:r>
          </a:p>
        </p:txBody>
      </p:sp>
      <p:sp>
        <p:nvSpPr>
          <p:cNvPr id="46100" name="Textfeld 21"/>
          <p:cNvSpPr txBox="1">
            <a:spLocks noChangeArrowheads="1"/>
          </p:cNvSpPr>
          <p:nvPr/>
        </p:nvSpPr>
        <p:spPr bwMode="auto">
          <a:xfrm>
            <a:off x="1477963" y="4792663"/>
            <a:ext cx="17843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T(const T&amp;)</a:t>
            </a:r>
          </a:p>
        </p:txBody>
      </p:sp>
    </p:spTree>
    <p:extLst>
      <p:ext uri="{BB962C8B-B14F-4D97-AF65-F5344CB8AC3E}">
        <p14:creationId xmlns:p14="http://schemas.microsoft.com/office/powerpoint/2010/main" val="34171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(2)</a:t>
            </a: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dirty="0" smtClean="0"/>
              <a:t>:  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paar Worte zu Git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de-DE" b="1" noProof="0" dirty="0" smtClean="0"/>
              <a:t>Bereitstellung der Vorlesungs- und Übungsunterlagen</a:t>
            </a:r>
          </a:p>
          <a:p>
            <a:pPr marL="692150" lvl="1" indent="-342900" defTabSz="987425"/>
            <a:r>
              <a:rPr lang="de-DE" noProof="0" dirty="0" smtClean="0"/>
              <a:t>Bereits auf der VM ausgecheckt, aber </a:t>
            </a:r>
            <a:r>
              <a:rPr lang="de-DE" b="1" noProof="0" dirty="0" smtClean="0"/>
              <a:t>regelmäßiges Pullen </a:t>
            </a:r>
            <a:r>
              <a:rPr lang="de-DE" noProof="0" dirty="0" smtClean="0"/>
              <a:t>sinnvoll!</a:t>
            </a:r>
          </a:p>
          <a:p>
            <a:pPr marL="692150" lvl="1" indent="-342900" defTabSz="987425"/>
            <a:r>
              <a:rPr lang="de-DE" b="1" noProof="0" dirty="0" smtClean="0"/>
              <a:t>Vorlesung</a:t>
            </a:r>
            <a:r>
              <a:rPr lang="de-DE" noProof="0" dirty="0" smtClean="0"/>
              <a:t>	</a:t>
            </a:r>
            <a:r>
              <a:rPr lang="de-DE" b="1" noProof="0" dirty="0" smtClean="0">
                <a:hlinkClick r:id="rId2"/>
              </a:rPr>
              <a:t>https://github.com/Echtzeitsysteme/tud-cppp</a:t>
            </a:r>
            <a:endParaRPr lang="de-DE" noProof="0" dirty="0" smtClean="0"/>
          </a:p>
          <a:p>
            <a:pPr marL="692150" lvl="1" indent="-342900" defTabSz="987425"/>
            <a:r>
              <a:rPr lang="de-DE" b="1" noProof="0" dirty="0" smtClean="0"/>
              <a:t>Wichtig: </a:t>
            </a:r>
            <a:r>
              <a:rPr lang="de-DE" noProof="0" dirty="0" smtClean="0"/>
              <a:t>git kann nur "pullen", wenn keine versionierten Dateien verändert sind. </a:t>
            </a:r>
            <a:r>
              <a:rPr lang="de-DE" noProof="0" dirty="0" smtClean="0">
                <a:sym typeface="Wingdings" panose="05000000000000000000" pitchFamily="2" charset="2"/>
              </a:rPr>
              <a:t> Separates Repo für eigenen Code erstellen.</a:t>
            </a:r>
            <a:endParaRPr lang="de-DE" noProof="0" dirty="0" smtClean="0"/>
          </a:p>
          <a:p>
            <a:pPr marL="692150" lvl="1" indent="-342900" defTabSz="987425"/>
            <a:endParaRPr lang="de-DE" noProof="0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sz="1600" b="1" dirty="0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svn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   // and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von Hand</a:t>
            </a:r>
            <a:endParaRPr lang="de-DE"/>
          </a:p>
          <a:p>
            <a:pPr algn="l"/>
            <a:endParaRPr lang="de-DE" smtClean="0"/>
          </a:p>
          <a:p>
            <a:pPr algn="l"/>
            <a:r>
              <a:rPr lang="de-DE" smtClean="0"/>
              <a:t>Für </a:t>
            </a:r>
            <a:r>
              <a:rPr lang="de-DE"/>
              <a:t>jede neue Strategie muss die Logik hier (und eventuell an </a:t>
            </a:r>
            <a:r>
              <a:rPr lang="de-DE" b="1"/>
              <a:t>etlichen</a:t>
            </a:r>
            <a:r>
              <a:rPr lang="de-DE"/>
              <a:t> </a:t>
            </a:r>
            <a:r>
              <a:rPr lang="de-DE" b="1"/>
              <a:t>anderen</a:t>
            </a:r>
            <a:r>
              <a:rPr lang="de-DE"/>
              <a:t> </a:t>
            </a:r>
            <a:r>
              <a:rPr lang="de-DE" b="1"/>
              <a:t>Stellen</a:t>
            </a:r>
            <a:r>
              <a:rPr lang="de-DE"/>
              <a:t>) erweitert 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/>
              <a:t/>
            </a:r>
            <a:br>
              <a:rPr lang="de-DE"/>
            </a:br>
            <a:r>
              <a:rPr lang="de-DE"/>
              <a:t>(</a:t>
            </a:r>
            <a:r>
              <a:rPr lang="de-DE" b="1"/>
              <a:t>Fluch des </a:t>
            </a:r>
            <a:r>
              <a:rPr lang="de-DE" b="1" err="1"/>
              <a:t>switch-case</a:t>
            </a:r>
            <a:r>
              <a:rPr lang="de-DE"/>
              <a:t>)</a:t>
            </a:r>
          </a:p>
          <a:p>
            <a:pPr algn="l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smtClean="0"/>
              <a:t>Polymorpher </a:t>
            </a:r>
            <a:r>
              <a:rPr lang="de-DE" b="1" err="1" smtClean="0"/>
              <a:t>Dispatch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Konkrete </a:t>
            </a:r>
            <a:r>
              <a:rPr lang="de-DE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mtClean="0"/>
              <a:t> wird </a:t>
            </a:r>
            <a:r>
              <a:rPr lang="de-DE"/>
              <a:t>bei der Erzeugung des Aufzugs gesetzt.</a:t>
            </a:r>
          </a:p>
          <a:p>
            <a:pPr algn="l">
              <a:defRPr/>
            </a:pPr>
            <a:endParaRPr lang="de-DE"/>
          </a:p>
          <a:p>
            <a:pPr algn="l">
              <a:defRPr/>
            </a:pPr>
            <a:r>
              <a:rPr lang="de-DE" smtClean="0"/>
              <a:t>Der obige Code ruft die </a:t>
            </a:r>
            <a:r>
              <a:rPr lang="de-DE"/>
              <a:t>Strategie </a:t>
            </a:r>
            <a:r>
              <a:rPr lang="de-DE" smtClean="0"/>
              <a:t>polymorph auf und </a:t>
            </a:r>
            <a:r>
              <a:rPr lang="de-DE" b="1" smtClean="0"/>
              <a:t>muss nicht mehr verändert werden</a:t>
            </a:r>
            <a:r>
              <a:rPr lang="de-DE" smtClean="0"/>
              <a:t>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2697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>
                <a:solidFill>
                  <a:schemeClr val="bg1"/>
                </a:solidFill>
              </a:rPr>
              <a:t>), um zyklische Abhängigkeit </a:t>
            </a:r>
            <a:r>
              <a:rPr lang="de-DE" sz="1600" smtClean="0">
                <a:solidFill>
                  <a:schemeClr val="bg1"/>
                </a:solidFill>
              </a:rPr>
              <a:t>zu vermeiden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Vorausdeklarationen </a:t>
            </a:r>
            <a:r>
              <a:rPr lang="de-DE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smtClean="0">
                <a:solidFill>
                  <a:schemeClr val="bg1"/>
                </a:solidFill>
              </a:rPr>
              <a:t>nur Referenzen oder Pointer </a:t>
            </a:r>
            <a:r>
              <a:rPr lang="de-DE" smtClean="0">
                <a:solidFill>
                  <a:schemeClr val="bg1"/>
                </a:solidFill>
              </a:rPr>
              <a:t>auf die referenzierte Klasse (Elevator) genutzt werden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Exkurs: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42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154022" y="2499657"/>
            <a:ext cx="2927614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de-DE" smtClean="0">
                <a:solidFill>
                  <a:schemeClr val="bg1"/>
                </a:solidFill>
              </a:rPr>
              <a:t>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43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39027" y="4609074"/>
            <a:ext cx="3581683" cy="1628238"/>
            <a:chOff x="39027" y="4609074"/>
            <a:chExt cx="3581683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39027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Klasse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22795" y="4609074"/>
            <a:ext cx="3597915" cy="1628238"/>
            <a:chOff x="22795" y="4609074"/>
            <a:chExt cx="3597915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22795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smtClean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Klasse</a:t>
              </a:r>
              <a:endParaRPr lang="de-DE" altLang="de-DE" sz="1600" b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http://publications.gbdirect.co.uk/c_book/</a:t>
            </a:r>
            <a:r>
              <a:rPr lang="de-DE" altLang="de-DE" noProof="0" dirty="0" smtClean="0"/>
              <a:t> )</a:t>
            </a:r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4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5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6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7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8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9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0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1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53411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Exkurs: Mehrfachvererbung </a:t>
            </a:r>
            <a:r>
              <a:rPr lang="de-DE" noProof="0" smtClean="0"/>
              <a:t>in Java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vorkommen!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077072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Exkurs: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"default" in Interfaces mögliche</a:t>
            </a:r>
          </a:p>
          <a:p>
            <a:r>
              <a:rPr lang="de-DE" noProof="0" smtClean="0"/>
              <a:t>… und damitauc hneue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981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337176" y="5235264"/>
            <a:ext cx="3689724" cy="504056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Trotzdem</a:t>
            </a:r>
            <a:r>
              <a:rPr lang="de-DE" smtClean="0">
                <a:solidFill>
                  <a:schemeClr val="bg1"/>
                </a:solidFill>
              </a:rPr>
              <a:t>: immer noch ein Aufzug, der rauf-/runterfährt, etc.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Schnittstellenvererbung</a:t>
            </a:r>
            <a:r>
              <a:rPr lang="de-DE" altLang="de-DE" b="0"/>
              <a:t> </a:t>
            </a:r>
            <a:r>
              <a:rPr lang="de-DE" altLang="de-DE" b="0" smtClean="0"/>
              <a:t>(</a:t>
            </a:r>
            <a:r>
              <a:rPr lang="de-DE" altLang="de-DE" b="0" smtClean="0">
                <a:sym typeface="Wingdings" panose="05000000000000000000" pitchFamily="2" charset="2"/>
              </a:rPr>
              <a:t></a:t>
            </a:r>
            <a:r>
              <a:rPr lang="de-DE" altLang="de-DE" b="0" smtClean="0"/>
              <a:t>Mehrfachvererbung in Java) </a:t>
            </a:r>
            <a:br>
              <a:rPr lang="de-DE" altLang="de-DE" b="0" smtClean="0"/>
            </a:br>
            <a:r>
              <a:rPr lang="de-DE" altLang="de-DE" b="0" smtClean="0"/>
              <a:t>sinnvoll</a:t>
            </a:r>
            <a:r>
              <a:rPr lang="de-DE" altLang="de-DE" b="0"/>
              <a:t>, nützlich (Design!) und </a:t>
            </a:r>
            <a:r>
              <a:rPr lang="de-DE" altLang="de-DE" b="0" smtClean="0"/>
              <a:t>zumeist unproblematisch</a:t>
            </a: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Implementierungsvererbung</a:t>
            </a:r>
            <a:r>
              <a:rPr lang="de-DE" altLang="de-DE" b="0"/>
              <a:t> (</a:t>
            </a:r>
            <a:r>
              <a:rPr lang="de-DE" altLang="de-DE" b="0">
                <a:sym typeface="Wingdings" panose="05000000000000000000" pitchFamily="2" charset="2"/>
              </a:rPr>
              <a:t></a:t>
            </a:r>
            <a:r>
              <a:rPr lang="de-DE" altLang="de-DE" b="0"/>
              <a:t>Mehrfachvererbung in </a:t>
            </a:r>
            <a:r>
              <a:rPr lang="de-DE" altLang="de-DE" b="0" smtClean="0"/>
              <a:t>C++) problematischer </a:t>
            </a:r>
            <a:r>
              <a:rPr lang="de-DE" altLang="de-DE" b="0"/>
              <a:t>und zu vermeiden (Komposition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err="1"/>
              <a:t>Mixins</a:t>
            </a:r>
            <a:r>
              <a:rPr lang="de-DE" altLang="de-DE" b="0"/>
              <a:t> durchaus sinnvoll </a:t>
            </a:r>
            <a:r>
              <a:rPr lang="de-DE" altLang="de-DE" b="0" smtClean="0"/>
              <a:t>– eigentlich eine </a:t>
            </a:r>
            <a:r>
              <a:rPr lang="de-DE" altLang="de-DE" b="0"/>
              <a:t>Art </a:t>
            </a:r>
            <a:r>
              <a:rPr lang="de-DE" altLang="de-DE" b="0" smtClean="0"/>
              <a:t>Komposition</a:t>
            </a:r>
            <a:endParaRPr lang="de-DE" altLang="de-DE" b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dirty="0" err="1" smtClean="0"/>
              <a:t>FunktionsZeiger</a:t>
            </a:r>
            <a:r>
              <a:rPr lang="de-DE" noProof="0" dirty="0" smtClean="0"/>
              <a:t>, Funktions-objekte/Funktoren und Methodenzeiger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Funktoren aka. Funktionsobjekte</a:t>
            </a:r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:~ 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Beispiele:</a:t>
            </a:r>
          </a:p>
          <a:p>
            <a:pPr marL="692150" lvl="1" indent="-342900"/>
            <a:r>
              <a:rPr lang="de-DE" noProof="0" dirty="0" smtClean="0">
                <a:hlinkClick r:id="rId2"/>
              </a:rPr>
              <a:t>http://cpp.sh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>
                <a:hlinkClick r:id="rId3"/>
              </a:rPr>
              <a:t>https://www.tutorialspoint.com/compile_cpp11_online.php</a:t>
            </a:r>
            <a:r>
              <a:rPr lang="de-DE" noProof="0" dirty="0" smtClean="0"/>
              <a:t> </a:t>
            </a:r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84" y="3068960"/>
            <a:ext cx="5769843" cy="32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Automatische 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Lambdas 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Der 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/>
              <a:t>(*) </a:t>
            </a:r>
            <a:r>
              <a:rPr lang="de-DE" altLang="de-DE" sz="1800" b="0" smtClean="0"/>
              <a:t>Sind </a:t>
            </a:r>
            <a:r>
              <a:rPr lang="de-DE" altLang="de-DE" sz="1800" b="0"/>
              <a:t>Zeiger auf Funktionen in C++ genauso flexibel wie 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/>
              <a:t>in (funktionalen) Programmiersprachen wie </a:t>
            </a:r>
            <a:r>
              <a:rPr lang="de-DE" altLang="de-DE" sz="1800" b="0" err="1"/>
              <a:t>Scheme</a:t>
            </a:r>
            <a:r>
              <a:rPr lang="de-DE" altLang="de-DE" sz="1800" b="0"/>
              <a:t>/Lisp/</a:t>
            </a:r>
            <a:r>
              <a:rPr lang="de-DE" altLang="de-DE" sz="1800" b="0" err="1"/>
              <a:t>Haskell</a:t>
            </a:r>
            <a:r>
              <a:rPr lang="de-DE" altLang="de-DE" sz="1800" b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 oder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smtClean="0"/>
              <a:t>muss Operatoren ++, </a:t>
            </a:r>
            <a:r>
              <a:rPr lang="de-DE" altLang="de-DE" sz="1800" b="0"/>
              <a:t>*, ==, und != unterstützen</a:t>
            </a:r>
            <a:endParaRPr lang="de-DE" altLang="de-DE" sz="180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smtClean="0"/>
              <a:t>muss Operatoren ++ </a:t>
            </a:r>
            <a:r>
              <a:rPr lang="de-DE" altLang="de-DE" sz="1800" b="0"/>
              <a:t>und * unterstützen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/>
              <a:t>Wieso ist diese Forderung notwendig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Funktoren, </a:t>
            </a:r>
            <a:r>
              <a:rPr lang="de-DE" altLang="de-DE" b="0" noProof="0" dirty="0" err="1" smtClean="0"/>
              <a:t>Iteratoren</a:t>
            </a:r>
            <a:r>
              <a:rPr lang="de-DE" altLang="de-DE" b="0" noProof="0" dirty="0" smtClean="0"/>
              <a:t>, </a:t>
            </a:r>
            <a:r>
              <a:rPr lang="de-DE" altLang="de-DE" b="0" noProof="0" dirty="0" err="1" smtClean="0"/>
              <a:t>Mixins</a:t>
            </a:r>
            <a:r>
              <a:rPr lang="de-DE" altLang="de-DE" b="0" noProof="0" dirty="0" smtClean="0"/>
              <a:t>, 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Abschluss des C++-Teils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Java vs. C++: Stärken und Schwächen?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Look down!</a:t>
            </a:r>
            <a:endParaRPr lang="de-DE" noProof="0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658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7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61912"/>
              </p:ext>
            </p:extLst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12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359120"/>
              </p:ext>
            </p:extLst>
          </p:nvPr>
        </p:nvGraphicFramePr>
        <p:xfrm>
          <a:off x="261542" y="2780928"/>
          <a:ext cx="8749728" cy="3403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817"/>
                <a:gridCol w="819050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 (Logisch: !=)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941017"/>
            <a:ext cx="2376264" cy="383677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95351"/>
            <a:ext cx="8255024" cy="333065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730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971600" y="6093296"/>
            <a:ext cx="6013613" cy="370940"/>
          </a:xfrm>
          <a:prstGeom prst="wedgeRoundRectCallout">
            <a:avLst>
              <a:gd name="adj1" fmla="val -7732"/>
              <a:gd name="adj2" fmla="val -11065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Übrigens: Undefined Behavior </a:t>
            </a:r>
            <a:r>
              <a:rPr lang="de-DE" smtClean="0">
                <a:solidFill>
                  <a:schemeClr val="bg1"/>
                </a:solidFill>
              </a:rPr>
              <a:t>falls Shift-Weite negativ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48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Vollständiger Arbeitsspeicher für 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des Speicherraums</a:t>
            </a:r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740352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854170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789792" y="4293096"/>
            <a:ext cx="720080" cy="1726776"/>
            <a:chOff x="6789792" y="2229768"/>
            <a:chExt cx="720080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14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5237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RAM: 24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Flash: 576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/>
            </a:r>
            <a:br>
              <a:rPr lang="de-DE" altLang="de-DE" b="1" noProof="0" dirty="0" smtClean="0"/>
            </a:br>
            <a:r>
              <a:rPr lang="de-DE" altLang="de-DE" b="1" noProof="0" dirty="0" err="1" smtClean="0"/>
              <a:t>Starterkit</a:t>
            </a:r>
            <a:r>
              <a:rPr lang="de-DE" altLang="de-DE" b="1" noProof="0" dirty="0" smtClean="0"/>
              <a:t> SK-16FX-EUROscope</a:t>
            </a:r>
            <a:br>
              <a:rPr lang="de-DE" altLang="de-DE" b="1" noProof="0" dirty="0" smtClean="0"/>
            </a:br>
            <a:endParaRPr lang="de-DE" altLang="de-DE" b="1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7-Segment-Anzeigen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Druckschalter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AV128641 von </a:t>
            </a:r>
            <a:r>
              <a:rPr lang="de-DE" altLang="de-DE" noProof="0" dirty="0" err="1" smtClean="0"/>
              <a:t>Anag</a:t>
            </a:r>
            <a:r>
              <a:rPr lang="de-DE" altLang="de-DE" noProof="0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/>
              <a:t>H</a:t>
            </a:r>
            <a:r>
              <a:rPr lang="de-DE" altLang="de-DE" noProof="0" dirty="0" smtClean="0"/>
              <a:t>intergrundbeleuchtet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Von </a:t>
            </a:r>
            <a:r>
              <a:rPr lang="de-DE" altLang="de-DE" b="1" noProof="0" dirty="0" smtClean="0"/>
              <a:t>Fujitsu </a:t>
            </a:r>
            <a:r>
              <a:rPr lang="de-DE" altLang="de-DE" b="1" noProof="0" dirty="0" err="1" smtClean="0"/>
              <a:t>Microelectronics</a:t>
            </a:r>
            <a:r>
              <a:rPr lang="de-DE" altLang="de-DE" b="1" noProof="0" dirty="0" smtClean="0"/>
              <a:t> Ltd.</a:t>
            </a:r>
          </a:p>
          <a:p>
            <a:pPr lvl="2"/>
            <a:r>
              <a:rPr lang="de-DE" altLang="de-DE" noProof="0" dirty="0" smtClean="0"/>
              <a:t>Später: </a:t>
            </a:r>
            <a:r>
              <a:rPr lang="de-DE" altLang="de-DE" noProof="0" dirty="0" err="1" smtClean="0"/>
              <a:t>Spansion</a:t>
            </a:r>
            <a:r>
              <a:rPr lang="de-DE" altLang="de-DE" noProof="0" dirty="0" smtClean="0"/>
              <a:t> – Heute: </a:t>
            </a:r>
            <a:r>
              <a:rPr lang="de-DE" altLang="de-DE" noProof="0" dirty="0" err="1" smtClean="0"/>
              <a:t>Cypress</a:t>
            </a:r>
            <a:endParaRPr lang="de-DE" altLang="de-DE" noProof="0" dirty="0" smtClean="0"/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Unterstützt nur </a:t>
            </a:r>
            <a:r>
              <a:rPr lang="de-DE" altLang="de-DE" b="1" noProof="0" dirty="0" smtClean="0"/>
              <a:t>ANSI C90, </a:t>
            </a:r>
          </a:p>
          <a:p>
            <a:pPr lvl="2"/>
            <a:r>
              <a:rPr lang="de-DE" altLang="de-DE" noProof="0" dirty="0"/>
              <a:t>Z</a:t>
            </a:r>
            <a:r>
              <a:rPr lang="de-DE" altLang="de-DE" noProof="0" dirty="0" smtClean="0"/>
              <a:t>usätzlich auch </a:t>
            </a:r>
            <a:r>
              <a:rPr lang="de-DE" altLang="de-DE" b="1" noProof="0" dirty="0" smtClean="0"/>
              <a:t>einzeilige Kommentare ( </a:t>
            </a:r>
            <a:r>
              <a:rPr lang="de-DE" alt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noProof="0" dirty="0" smtClean="0"/>
              <a:t> )</a:t>
            </a:r>
          </a:p>
          <a:p>
            <a:pPr lvl="2"/>
            <a:r>
              <a:rPr lang="de-DE" altLang="de-DE" noProof="0" dirty="0" smtClean="0"/>
              <a:t>Variablendeklaration </a:t>
            </a:r>
            <a:r>
              <a:rPr lang="de-DE" altLang="de-DE" b="1" noProof="0" dirty="0" smtClean="0"/>
              <a:t>am Anfang einer Funktion </a:t>
            </a:r>
            <a:r>
              <a:rPr lang="de-DE" altLang="de-DE" noProof="0" dirty="0" smtClean="0"/>
              <a:t>(sogar Schleifenzähler)</a:t>
            </a:r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b="1" noProof="0" dirty="0" err="1" smtClean="0"/>
              <a:t>Busy</a:t>
            </a:r>
            <a:r>
              <a:rPr lang="de-DE" altLang="de-DE" b="1" noProof="0" dirty="0" smtClean="0"/>
              <a:t> Waiting</a:t>
            </a:r>
            <a:r>
              <a:rPr lang="de-DE" altLang="de-DE" noProof="0" dirty="0" smtClean="0"/>
              <a:t>: Compiler enthält eine interne Funktion namens </a:t>
            </a:r>
            <a:r>
              <a:rPr lang="de-DE" altLang="de-DE" b="1" noProof="0" dirty="0" smtClean="0"/>
              <a:t>__</a:t>
            </a:r>
            <a:r>
              <a:rPr lang="de-DE" altLang="de-DE" b="1" noProof="0" dirty="0" err="1" smtClean="0"/>
              <a:t>wait_nop</a:t>
            </a:r>
            <a:r>
              <a:rPr lang="de-DE" altLang="de-DE" b="1" noProof="0" dirty="0" smtClean="0"/>
              <a:t>()</a:t>
            </a:r>
            <a:r>
              <a:rPr lang="de-DE" altLang="de-DE" noProof="0" dirty="0" smtClean="0"/>
              <a:t>, die eine CPU-Instruktion zum Warten für einen Taktzyklus ("NOP") auslöst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b="1" noProof="0" dirty="0" smtClean="0"/>
              <a:t>Konstanten</a:t>
            </a:r>
            <a:r>
              <a:rPr lang="de-DE" altLang="de-DE" noProof="0" dirty="0" smtClean="0"/>
              <a:t> werden standardmäßig im </a:t>
            </a:r>
            <a:r>
              <a:rPr lang="de-DE" altLang="de-DE" b="1" noProof="0" dirty="0" smtClean="0"/>
              <a:t>ROM</a:t>
            </a:r>
            <a:r>
              <a:rPr lang="de-DE" altLang="de-DE" noProof="0" dirty="0" smtClean="0"/>
              <a:t> gespeichert, nicht im RAM (RAM ist wertvoll, da nur 24 </a:t>
            </a:r>
            <a:r>
              <a:rPr lang="de-DE" altLang="de-DE" noProof="0" dirty="0" err="1" smtClean="0"/>
              <a:t>KiB</a:t>
            </a:r>
            <a:r>
              <a:rPr lang="de-DE" altLang="de-DE" noProof="0" dirty="0" smtClean="0"/>
              <a:t> zur Verfügung stehen)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Keine standardisierte "Umgebung"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Compiler kann nicht wissen, welche Komponenten angeschlossen sind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Es gibt </a:t>
            </a:r>
            <a:r>
              <a:rPr lang="de-DE" altLang="de-DE" b="1" noProof="0" dirty="0" smtClean="0"/>
              <a:t>keine Ausgabe über </a:t>
            </a:r>
            <a:r>
              <a:rPr lang="de-DE" altLang="de-DE" b="1" noProof="0" dirty="0" err="1" smtClean="0"/>
              <a:t>printf</a:t>
            </a:r>
            <a:r>
              <a:rPr lang="de-DE" altLang="de-DE" b="1" noProof="0" dirty="0" smtClean="0"/>
              <a:t>()</a:t>
            </a:r>
          </a:p>
          <a:p>
            <a:pPr lvl="2"/>
            <a:r>
              <a:rPr lang="de-DE" altLang="de-DE" noProof="0" dirty="0" smtClean="0"/>
              <a:t>Alternative: 7-Segment-Anzeige, LCD(, LEDs) </a:t>
            </a:r>
          </a:p>
          <a:p>
            <a:pPr lvl="2"/>
            <a:r>
              <a:rPr lang="de-DE" altLang="de-DE" noProof="0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noProof="0" dirty="0" smtClean="0"/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noProof="0" dirty="0"/>
              <a:t>W</a:t>
            </a:r>
            <a:r>
              <a:rPr lang="de-DE" altLang="de-DE" noProof="0" dirty="0" smtClean="0"/>
              <a:t>ird zum Teil unterstützt durch fertige Bibliotheken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Umfangreiche und flexible Hardware → erfordert Konfiguration</a:t>
            </a:r>
          </a:p>
          <a:p>
            <a:pPr lvl="1"/>
            <a:r>
              <a:rPr lang="de-DE" altLang="de-DE" noProof="0" dirty="0" smtClean="0"/>
              <a:t>Realisiert über Register</a:t>
            </a:r>
          </a:p>
          <a:p>
            <a:pPr lvl="2"/>
            <a:r>
              <a:rPr lang="de-DE" altLang="de-DE" noProof="0" dirty="0" smtClean="0"/>
              <a:t>Im Controller integrierte "Variablen" mit unterschiedlicher Größe</a:t>
            </a:r>
          </a:p>
          <a:p>
            <a:pPr lvl="2"/>
            <a:r>
              <a:rPr lang="de-DE" altLang="de-DE" noProof="0" dirty="0" smtClean="0"/>
              <a:t>Zugriff im Code </a:t>
            </a:r>
            <a:r>
              <a:rPr lang="de-DE" altLang="de-DE" noProof="0" smtClean="0"/>
              <a:t>über Präprozessor-Konstanten </a:t>
            </a:r>
            <a:r>
              <a:rPr lang="de-DE" altLang="de-DE" noProof="0" dirty="0" smtClean="0"/>
              <a:t>(z.B. PDR00, DDR01,…)</a:t>
            </a:r>
          </a:p>
          <a:p>
            <a:pPr lvl="2"/>
            <a:r>
              <a:rPr lang="de-DE" altLang="de-DE" noProof="0" dirty="0" smtClean="0"/>
              <a:t>Bedeutung unterschiedlich je nach Register</a:t>
            </a:r>
          </a:p>
          <a:p>
            <a:pPr lvl="3"/>
            <a:r>
              <a:rPr lang="de-DE" altLang="de-DE" noProof="0" dirty="0" smtClean="0"/>
              <a:t>Ganzes oder Teil des Registers als Zahlenwert, z.B. als Zähler</a:t>
            </a:r>
          </a:p>
          <a:p>
            <a:pPr lvl="3"/>
            <a:r>
              <a:rPr lang="de-DE" altLang="de-DE" noProof="0" dirty="0" smtClean="0"/>
              <a:t>Einzelne Bits als "Schalter/Switch" für bestimmte Funktion, z.B. einzelnes Ausgangspin auf High oder Low</a:t>
            </a:r>
          </a:p>
          <a:p>
            <a:endParaRPr lang="de-DE" altLang="de-DE" noProof="0" dirty="0" smtClean="0"/>
          </a:p>
          <a:p>
            <a:r>
              <a:rPr lang="de-DE" altLang="de-DE" b="1" noProof="0" dirty="0" smtClean="0"/>
              <a:t>Kommunikation mit Außenwelt über</a:t>
            </a:r>
          </a:p>
          <a:p>
            <a:pPr lvl="1"/>
            <a:r>
              <a:rPr lang="de-DE" altLang="de-DE" noProof="0" dirty="0" smtClean="0"/>
              <a:t>Einzelne digitale Ein/Ausgänge</a:t>
            </a:r>
          </a:p>
          <a:p>
            <a:pPr lvl="1"/>
            <a:r>
              <a:rPr lang="de-DE" altLang="de-DE" noProof="0" dirty="0" smtClean="0"/>
              <a:t>Analoge Eingänge</a:t>
            </a:r>
          </a:p>
          <a:p>
            <a:pPr lvl="1"/>
            <a:r>
              <a:rPr lang="de-DE" altLang="de-DE" noProof="0" dirty="0" smtClean="0"/>
              <a:t>Schnittstellen, z.B.</a:t>
            </a:r>
          </a:p>
          <a:p>
            <a:pPr lvl="2"/>
            <a:r>
              <a:rPr lang="de-DE" altLang="de-DE" noProof="0" dirty="0" smtClean="0"/>
              <a:t>UART (serielle Schnittstelle)</a:t>
            </a:r>
          </a:p>
          <a:p>
            <a:pPr lvl="2"/>
            <a:r>
              <a:rPr lang="de-DE" altLang="de-DE" noProof="0" dirty="0" smtClean="0"/>
              <a:t>CAN (serieller Bus)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8 Pins </a:t>
            </a:r>
            <a:r>
              <a:rPr lang="de-DE" altLang="de-DE" sz="2000" noProof="0" dirty="0" smtClean="0"/>
              <a:t>= </a:t>
            </a:r>
            <a:r>
              <a:rPr lang="de-DE" altLang="de-DE" sz="2000" b="1" noProof="0" dirty="0" smtClean="0"/>
              <a:t>Port</a:t>
            </a:r>
            <a:br>
              <a:rPr lang="de-DE" altLang="de-DE" sz="2000" b="1" noProof="0" dirty="0" smtClean="0"/>
            </a:br>
            <a:r>
              <a:rPr lang="de-DE" altLang="de-DE" sz="1800" b="1" noProof="0" dirty="0" smtClean="0"/>
              <a:t> </a:t>
            </a:r>
            <a:endParaRPr lang="de-DE" altLang="de-DE" sz="2000" b="1" noProof="0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 smtClean="0"/>
              <a:t>Eingang</a:t>
            </a:r>
            <a:r>
              <a:rPr lang="de-DE" altLang="de-DE" sz="1600" noProof="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/>
              <a:t>Ausgang</a:t>
            </a:r>
            <a:r>
              <a:rPr lang="de-DE" altLang="de-DE" sz="1600" noProof="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z.B. </a:t>
            </a:r>
            <a:r>
              <a:rPr lang="de-DE" alt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Data-</a:t>
            </a:r>
            <a:r>
              <a:rPr lang="de-DE" altLang="de-DE" sz="1800" b="1" noProof="0" dirty="0" err="1" smtClean="0"/>
              <a:t>Direction</a:t>
            </a:r>
            <a:r>
              <a:rPr lang="de-DE" altLang="de-DE" sz="1800" b="1" noProof="0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Port-Input-</a:t>
            </a:r>
            <a:r>
              <a:rPr lang="de-DE" altLang="de-DE" sz="1800" b="1" noProof="0" dirty="0" err="1" smtClean="0"/>
              <a:t>Enable</a:t>
            </a:r>
            <a:r>
              <a:rPr lang="de-DE" altLang="de-DE" sz="1800" b="1" noProof="0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Bei </a:t>
            </a:r>
            <a:r>
              <a:rPr lang="de-DE" altLang="de-DE" sz="1600" noProof="0" dirty="0" err="1" smtClean="0"/>
              <a:t>Eingangspin</a:t>
            </a:r>
            <a:r>
              <a:rPr lang="de-DE" altLang="de-DE" sz="1600" noProof="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Rechte 7-Segment-Anzeige komplett aus</a:t>
            </a:r>
            <a:b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Punkt der rechten 7-Segment-Anzeige an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Analog/Digital-Wandler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8 Bit </a:t>
            </a:r>
            <a:r>
              <a:rPr lang="de-DE" altLang="de-DE" noProof="0" dirty="0" smtClean="0"/>
              <a:t>oder </a:t>
            </a:r>
            <a:r>
              <a:rPr lang="de-DE" altLang="de-DE" b="1" noProof="0" dirty="0" smtClean="0"/>
              <a:t>10 Bit </a:t>
            </a:r>
            <a:r>
              <a:rPr lang="de-DE" altLang="de-DE" noProof="0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Wir verwenden </a:t>
            </a:r>
            <a:r>
              <a:rPr lang="de-DE" altLang="de-DE" b="1" noProof="0" dirty="0" err="1" smtClean="0"/>
              <a:t>Stop</a:t>
            </a:r>
            <a:r>
              <a:rPr lang="de-DE" altLang="de-DE" b="1" noProof="0" dirty="0" smtClean="0"/>
              <a:t> Mode</a:t>
            </a:r>
            <a:r>
              <a:rPr lang="de-DE" altLang="de-DE" noProof="0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Start- und </a:t>
            </a:r>
            <a:r>
              <a:rPr lang="de-DE" altLang="de-DE" noProof="0" dirty="0" err="1" smtClean="0"/>
              <a:t>Endkanal</a:t>
            </a:r>
            <a:r>
              <a:rPr lang="de-DE" altLang="de-DE" noProof="0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unsigned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Technische Anmerkungen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Projektvorlagen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Die </a:t>
            </a:r>
            <a:r>
              <a:rPr lang="de-DE" b="1" noProof="0" dirty="0" smtClean="0"/>
              <a:t>Projektvorlagen </a:t>
            </a:r>
            <a:r>
              <a:rPr lang="de-DE" noProof="0" dirty="0" smtClean="0"/>
              <a:t>enthalten Code, der euch beim Starten hilft.</a:t>
            </a:r>
          </a:p>
          <a:p>
            <a:pPr marL="514350" lvl="1" indent="-342900"/>
            <a:r>
              <a:rPr lang="de-DE" noProof="0" dirty="0" smtClean="0"/>
              <a:t>Pfad: </a:t>
            </a:r>
            <a:r>
              <a:rPr lang="de-DE" i="1" noProof="0" dirty="0" smtClean="0"/>
              <a:t>~/CPPP/</a:t>
            </a:r>
            <a:r>
              <a:rPr lang="de-DE" i="1" noProof="0" dirty="0" err="1" smtClean="0"/>
              <a:t>Repos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tud</a:t>
            </a:r>
            <a:r>
              <a:rPr lang="de-DE" i="1" noProof="0" dirty="0" smtClean="0"/>
              <a:t>-cppp/</a:t>
            </a:r>
            <a:r>
              <a:rPr lang="de-DE" i="1" noProof="0" dirty="0" err="1" smtClean="0"/>
              <a:t>exercises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projects</a:t>
            </a:r>
            <a:r>
              <a:rPr lang="de-DE" i="1" noProof="0" dirty="0" smtClean="0"/>
              <a:t>/day5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Einfach außerhalb des </a:t>
            </a:r>
            <a:r>
              <a:rPr lang="de-DE" noProof="0" dirty="0" err="1" smtClean="0"/>
              <a:t>Repos</a:t>
            </a:r>
            <a:r>
              <a:rPr lang="de-DE" noProof="0" dirty="0" smtClean="0"/>
              <a:t> (bspw. in ~/CPPP/Workspace) ablegen und loslegen.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Anschluss des Boards an die 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Im </a:t>
            </a:r>
            <a:r>
              <a:rPr lang="de-DE" b="1" noProof="0" dirty="0" smtClean="0"/>
              <a:t>Host-System </a:t>
            </a:r>
            <a:r>
              <a:rPr lang="de-DE" noProof="0" dirty="0" smtClean="0"/>
              <a:t>wird eine USB-zu-Seriell-Schnittstelle erstellt</a:t>
            </a:r>
          </a:p>
          <a:p>
            <a:pPr marL="692150" lvl="1" indent="-342900"/>
            <a:r>
              <a:rPr lang="de-DE" noProof="0" dirty="0" smtClean="0"/>
              <a:t>Windows: Im Geräte-Manager prüfen, welcher Ports erscheint, wenn das Board angesteckt wird (bspw. USB Serial Port -&gt;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/>
              <a:t>)</a:t>
            </a:r>
          </a:p>
          <a:p>
            <a:pPr marL="692150" lvl="1" indent="-342900"/>
            <a:r>
              <a:rPr lang="de-DE" noProof="0" dirty="0" smtClean="0"/>
              <a:t>Linux: Nach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(o.ä.) Ausschau halten.</a:t>
            </a:r>
          </a:p>
          <a:p>
            <a:pPr marL="692150" lvl="1" indent="-342900"/>
            <a:r>
              <a:rPr lang="de-DE" noProof="0" dirty="0" smtClean="0"/>
              <a:t>Mac: Nach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ttyp.usbserial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-[SERIENNR]</a:t>
            </a:r>
            <a:r>
              <a:rPr lang="de-DE" noProof="0" dirty="0" smtClean="0"/>
              <a:t> suchen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In der </a:t>
            </a:r>
            <a:r>
              <a:rPr lang="de-DE" b="1" noProof="0" dirty="0" smtClean="0"/>
              <a:t>Konfiguration der VM </a:t>
            </a:r>
            <a:r>
              <a:rPr lang="de-DE" noProof="0" dirty="0" smtClean="0"/>
              <a:t>("Ändern…", vor dem Start!) wird 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>
                <a:cs typeface="Consolas" panose="020B0609020204030204" pitchFamily="49" charset="0"/>
              </a:rPr>
              <a:t> bzw.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des Hosts auf den ersten COM-Port des Guest gelegt ("Host-</a:t>
            </a:r>
            <a:r>
              <a:rPr lang="de-DE" noProof="0" dirty="0" err="1" smtClean="0"/>
              <a:t>Schnitstelle</a:t>
            </a:r>
            <a:r>
              <a:rPr lang="de-DE" noProof="0" dirty="0" smtClean="0"/>
              <a:t>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In der VM</a:t>
            </a:r>
            <a:r>
              <a:rPr lang="de-DE" noProof="0" dirty="0" smtClean="0"/>
              <a:t> ist dieser serielle Port als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/ttyS0</a:t>
            </a:r>
            <a:r>
              <a:rPr lang="de-DE" noProof="0" dirty="0" smtClean="0"/>
              <a:t> verfügbar (in VM-Konfiguration als COM1 bezeichnet)</a:t>
            </a:r>
          </a:p>
          <a:p>
            <a:pPr marL="692150" lvl="1" indent="-342900"/>
            <a:r>
              <a:rPr lang="de-DE" noProof="0" dirty="0" smtClean="0"/>
              <a:t>Die </a:t>
            </a:r>
            <a:r>
              <a:rPr lang="de-DE" noProof="0" dirty="0" err="1" smtClean="0"/>
              <a:t>Makefiles</a:t>
            </a:r>
            <a:r>
              <a:rPr lang="de-DE" noProof="0" dirty="0" smtClean="0"/>
              <a:t> sind so aufgebaut, dass dann alles automatisch ablaufen sollte.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189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Zum Weiterlesen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1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de-DE" noProof="0" dirty="0" smtClean="0"/>
              <a:t>Siehe </a:t>
            </a:r>
            <a:r>
              <a:rPr lang="de-DE" noProof="0" dirty="0" smtClean="0">
                <a:hlinkClick r:id="rId2"/>
              </a:rPr>
              <a:t>http://</a:t>
            </a:r>
            <a:r>
              <a:rPr lang="de-DE" noProof="0" smtClean="0">
                <a:hlinkClick r:id="rId2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endParaRPr lang="de-DE"/>
          </a:p>
          <a:p>
            <a:r>
              <a:rPr lang="de-DE" b="1" noProof="0" smtClean="0"/>
              <a:t>Tipps zum Überladen von Operatoren</a:t>
            </a:r>
          </a:p>
          <a:p>
            <a:pPr lvl="1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1"/>
            <a:r>
              <a:rPr lang="de-DE">
                <a:hlinkClick r:id="rId3"/>
              </a:rPr>
              <a:t>http://</a:t>
            </a:r>
            <a:r>
              <a:rPr lang="de-DE" smtClean="0">
                <a:hlinkClick r:id="rId3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3.0, Real-Time Systems Lab</a:t>
            </a:r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Code-</a:t>
            </a:r>
            <a:r>
              <a:rPr lang="de-DE" b="1" noProof="0" dirty="0" err="1" smtClean="0"/>
              <a:t>Highlighting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2"/>
              </a:rPr>
              <a:t>https://tohtml.com/c/</a:t>
            </a:r>
            <a:r>
              <a:rPr lang="de-DE" noProof="0" dirty="0" smtClean="0"/>
              <a:t> </a:t>
            </a:r>
          </a:p>
          <a:p>
            <a:r>
              <a:rPr lang="de-DE" b="1" noProof="0" dirty="0" smtClean="0"/>
              <a:t>Online-Beispiele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3"/>
              </a:rPr>
              <a:t>http://cpp.sh/</a:t>
            </a:r>
            <a:r>
              <a:rPr lang="de-DE" noProof="0" dirty="0" smtClean="0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19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Folien-Brutkasten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Natürlich nicht prüfungsrelevant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Mögliche Struktur:</a:t>
            </a:r>
            <a:r>
              <a:rPr lang="de-DE" smtClean="0">
                <a:solidFill>
                  <a:schemeClr val="bg1"/>
                </a:solidFill>
              </a:rPr>
              <a:t> Getrennte Ordner für Header und Implementierung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Bibliotheken,</a:t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 der Klasse</a:t>
            </a:r>
            <a:r>
              <a:rPr lang="de-DE" smtClean="0">
                <a:solidFill>
                  <a:schemeClr val="bg1"/>
                </a:solidFill>
              </a:rPr>
              <a:t> mit </a:t>
            </a:r>
            <a:r>
              <a:rPr lang="de-DE" b="1" smtClean="0">
                <a:solidFill>
                  <a:schemeClr val="bg1"/>
                </a:solidFill>
              </a:rPr>
              <a:t>Deklaration 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Kernighan &amp; 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Programming Language</a:t>
            </a:r>
            <a:r>
              <a:rPr lang="de-DE" sz="1600" dirty="0" smtClean="0">
                <a:solidFill>
                  <a:schemeClr val="bg1"/>
                </a:solidFill>
              </a:rPr>
              <a:t> von Bjarne 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Gosling,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Simula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Fortgeschrittene Verwendung des Präprozessors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noProof="0" dirty="0" smtClean="0"/>
              <a:t> neu definieren: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de-DE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0" kern="12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Auswertung von Ausdrücken zur </a:t>
            </a:r>
            <a:r>
              <a:rPr lang="de-DE" b="1" kern="1200" noProof="0" dirty="0" err="1" smtClean="0">
                <a:latin typeface="+mj-lt"/>
                <a:cs typeface="Courier New" panose="02070309020205020404" pitchFamily="49" charset="0"/>
              </a:rPr>
              <a:t>Compile</a:t>
            </a:r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-Zeit:</a:t>
            </a:r>
            <a:r>
              <a:rPr lang="de-DE" kern="1200" noProof="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de-DE" kern="1200" noProof="0" dirty="0" smtClean="0">
                <a:latin typeface="+mj-lt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Force a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compilation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BUILD_BUG_ON(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((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[1 - 2*!!(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)]))</a:t>
            </a:r>
            <a:endParaRPr lang="de-DE" b="0" kern="12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(Do not) Try </a:t>
            </a:r>
            <a:r>
              <a:rPr lang="de-DE" b="1" err="1" smtClean="0">
                <a:solidFill>
                  <a:schemeClr val="bg1"/>
                </a:solidFill>
              </a:rPr>
              <a:t>this</a:t>
            </a:r>
            <a:r>
              <a:rPr lang="de-DE" b="1" smtClean="0">
                <a:solidFill>
                  <a:schemeClr val="bg1"/>
                </a:solidFill>
              </a:rPr>
              <a:t> at </a:t>
            </a:r>
            <a:r>
              <a:rPr lang="de-DE" b="1" err="1" smtClean="0">
                <a:solidFill>
                  <a:schemeClr val="bg1"/>
                </a:solidFill>
              </a:rPr>
              <a:t>home</a:t>
            </a:r>
            <a:r>
              <a:rPr lang="de-DE" b="1" smtClean="0">
                <a:solidFill>
                  <a:schemeClr val="bg1"/>
                </a:solidFill>
              </a:rPr>
              <a:t>! </a:t>
            </a:r>
            <a:r>
              <a:rPr lang="de-DE" b="1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Linux-Kernel verwendet, um </a:t>
            </a:r>
            <a:r>
              <a:rPr lang="de-DE" b="1" err="1" smtClean="0">
                <a:solidFill>
                  <a:schemeClr val="bg1"/>
                </a:solidFill>
              </a:rPr>
              <a:t>Asserts</a:t>
            </a:r>
            <a:r>
              <a:rPr lang="de-DE" b="1" smtClean="0">
                <a:solidFill>
                  <a:schemeClr val="bg1"/>
                </a:solidFill>
              </a:rPr>
              <a:t> zur </a:t>
            </a:r>
            <a:r>
              <a:rPr lang="de-DE" b="1" err="1" smtClean="0">
                <a:solidFill>
                  <a:schemeClr val="bg1"/>
                </a:solidFill>
              </a:rPr>
              <a:t>Compile</a:t>
            </a:r>
            <a:r>
              <a:rPr lang="de-DE" b="1" smtClean="0">
                <a:solidFill>
                  <a:schemeClr val="bg1"/>
                </a:solidFill>
              </a:rPr>
              <a:t>-Zeit</a:t>
            </a:r>
            <a:r>
              <a:rPr lang="de-DE" smtClean="0">
                <a:solidFill>
                  <a:schemeClr val="bg1"/>
                </a:solidFill>
              </a:rPr>
              <a:t> durchzuführen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zeigt an, dass statt eines Methoden-/Funktionsaufrufs direkt der Code an jeder Aufrufstelle eingefügt werden soll. </a:t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Heutzutage:</a:t>
            </a:r>
            <a:r>
              <a:rPr lang="de-DE" noProof="0" dirty="0" smtClean="0"/>
              <a:t> Nur 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"</a:t>
            </a:r>
            <a:r>
              <a:rPr lang="de-DE" noProof="0" smtClean="0"/>
              <a:t>verpflichtend".</a:t>
            </a:r>
          </a:p>
          <a:p>
            <a:pPr marL="514350" lvl="1" indent="-342900"/>
            <a:r>
              <a:rPr lang="de-DE" smtClean="0"/>
              <a:t>I.d.R. </a:t>
            </a:r>
            <a:r>
              <a:rPr lang="de-DE" b="1" noProof="0" smtClean="0"/>
              <a:t>nicht </a:t>
            </a:r>
            <a:r>
              <a:rPr lang="de-DE" b="1" noProof="0" dirty="0" smtClean="0"/>
              <a:t>mehr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C++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noProof="0" dirty="0" smtClean="0"/>
              <a:t> entspricht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Zwei Formen:</a:t>
            </a:r>
          </a:p>
          <a:p>
            <a:pPr marL="692150" lvl="1" indent="-342900"/>
            <a:r>
              <a:rPr lang="de-DE" noProof="0" dirty="0" smtClean="0"/>
              <a:t>parameterlos</a:t>
            </a:r>
          </a:p>
          <a:p>
            <a:pPr marL="692150" lvl="1" indent="-342900"/>
            <a:r>
              <a:rPr lang="de-DE" noProof="0" dirty="0" smtClean="0"/>
              <a:t>mit Kommandozeilenparametern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 C(++) ist die Reihenfolge wichtig!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analysiert ganz dumm (dafür aber effizient) jede Datei von </a:t>
            </a:r>
            <a:r>
              <a:rPr lang="de-DE" b="1" noProof="0" dirty="0" smtClean="0"/>
              <a:t>vorne nach hinten</a:t>
            </a:r>
            <a:r>
              <a:rPr lang="de-DE" noProof="0" dirty="0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zwischen Java- und C/C++-Compiler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C/C++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dirty="0" smtClean="0"/>
              <a:t>Bereichsweise, nicht attribut-/methodenweise, Nur 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erlaubt 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449710"/>
            <a:ext cx="9031801" cy="362365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77035"/>
              </p:ext>
            </p:extLst>
          </p:nvPr>
        </p:nvGraphicFramePr>
        <p:xfrm>
          <a:off x="99615" y="4943524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 2015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Change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20.5%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+5.0%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14.6%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2.0%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6.7%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+</a:t>
                      </a:r>
                      <a:r>
                        <a:rPr lang="en-US" sz="1400" smtClean="0"/>
                        <a:t>0.1%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4.3%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0.7%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Typumwandlung 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dirty="0" err="1" smtClean="0"/>
              <a:t>Constness</a:t>
            </a:r>
            <a:r>
              <a:rPr lang="de-DE" noProof="0" dirty="0" smtClean="0"/>
              <a:t> entfernen (s. später)</a:t>
            </a:r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noProof="0" dirty="0" smtClean="0"/>
              <a:t>Java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Do-While: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/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/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1" noProof="0" dirty="0" smtClean="0"/>
              <a:t>C++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 	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STL Foreach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 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{int 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		(</a:t>
            </a:r>
            <a:r>
              <a:rPr lang="de-DE" sz="1400" dirty="0"/>
              <a:t>traditionell, STL-Stil)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509120"/>
            <a:ext cx="8424936" cy="19440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In diesem Praktikum besonders relevant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wesentliche Speicherbereiche</a:t>
            </a:r>
          </a:p>
          <a:p>
            <a:pPr marL="520700" indent="-342900"/>
            <a:r>
              <a:rPr lang="de-DE" b="1" noProof="0" dirty="0" smtClean="0"/>
              <a:t>Programmspeicher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Enthält den binären Programmcode (+ evtl. Debugging-Symbole); normalerweise </a:t>
            </a:r>
            <a:r>
              <a:rPr lang="de-DE" noProof="0" dirty="0" err="1" smtClean="0"/>
              <a:t>read-only</a:t>
            </a:r>
            <a:r>
              <a:rPr lang="de-DE" noProof="0" dirty="0" smtClean="0"/>
              <a:t>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Globaler Speicher</a:t>
            </a:r>
            <a:br>
              <a:rPr lang="de-DE" b="1" noProof="0" dirty="0" smtClean="0"/>
            </a:br>
            <a:r>
              <a:rPr lang="de-DE" noProof="0" dirty="0" smtClean="0"/>
              <a:t>Enthält die globalen Variablen und Konstanten; für uns hier nicht so wichtig.</a:t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dirty="0" smtClean="0"/>
              <a:t>Heap-Speicher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dynamischer Speicher)</a:t>
            </a:r>
            <a:br>
              <a:rPr lang="de-DE" b="1" noProof="0" dirty="0" smtClean="0"/>
            </a:br>
            <a:r>
              <a:rPr lang="de-DE" noProof="0" dirty="0" smtClean="0"/>
              <a:t>Frei verwendbar; Benutzer übernimmt Speichermanagement.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Stack-Speicher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statischer Speicher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>Verwendung für lokale Variablen; Speicherverwaltung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Größe (lokale Variablen, Rücksprungadresse)</a:t>
            </a:r>
          </a:p>
          <a:p>
            <a:r>
              <a:rPr lang="de-DE" b="1" noProof="0" dirty="0" smtClean="0"/>
              <a:t>Speicherbelegung und   –</a:t>
            </a:r>
            <a:r>
              <a:rPr lang="de-DE" b="1" noProof="0" dirty="0" err="1" smtClean="0"/>
              <a:t>freigabe</a:t>
            </a:r>
            <a:r>
              <a:rPr lang="de-DE" b="1" noProof="0" dirty="0" smtClean="0"/>
              <a:t> durch 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br>
              <a:rPr lang="de-DE" i="1" noProof="0" dirty="0" smtClean="0"/>
            </a:br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b="1" noProof="0" dirty="0" smtClean="0"/>
              <a:t>manuell, durch "Benutzer" 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</a:t>
            </a:r>
            <a:r>
              <a:rPr lang="de-DE" noProof="0" dirty="0" smtClean="0"/>
              <a:t>Fallstricke (denn davon gibt es reichlich!)</a:t>
            </a:r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noProof="0" smtClean="0"/>
              <a:t>Fortgeschrittene Themen</a:t>
            </a:r>
          </a:p>
          <a:p>
            <a:pPr lvl="1"/>
            <a:r>
              <a:rPr lang="de-DE" noProof="0" smtClean="0"/>
              <a:t>Templates </a:t>
            </a:r>
            <a:r>
              <a:rPr lang="de-DE" noProof="0" dirty="0" smtClean="0"/>
              <a:t>(vergleichbar mit Generics </a:t>
            </a:r>
            <a:r>
              <a:rPr lang="de-DE" noProof="0" smtClean="0"/>
              <a:t>in Java)</a:t>
            </a:r>
          </a:p>
          <a:p>
            <a:pPr lvl="1"/>
            <a:r>
              <a:rPr lang="de-DE" noProof="0" smtClean="0"/>
              <a:t>Funktionszeiger</a:t>
            </a:r>
            <a:r>
              <a:rPr lang="de-DE" noProof="0" dirty="0" smtClean="0"/>
              <a:t>: in C von Anfang an, in Java erst seit </a:t>
            </a:r>
            <a:r>
              <a:rPr lang="de-DE" noProof="0" smtClean="0"/>
              <a:t>1.8!</a:t>
            </a:r>
          </a:p>
          <a:p>
            <a:r>
              <a:rPr lang="de-DE" b="1" smtClean="0"/>
              <a:t>C &amp; Embedded C</a:t>
            </a:r>
            <a:endParaRPr lang="de-DE" b="1" noProof="0" smtClean="0"/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einer Hardwareplattform</a:t>
            </a:r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Typ oder konkrete Variable 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Nicolas Himmelmann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Ein Programm ist "</a:t>
            </a:r>
            <a:r>
              <a:rPr lang="de-DE" b="1" noProof="0" dirty="0" err="1" smtClean="0"/>
              <a:t>const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correct</a:t>
            </a:r>
            <a:r>
              <a:rPr lang="de-DE" b="1" noProof="0" dirty="0" smtClean="0"/>
              <a:t>", wenn unveränderliche (d.h. als </a:t>
            </a:r>
            <a:r>
              <a:rPr lang="de-DE" b="1" noProof="0" dirty="0" err="1" smtClean="0"/>
              <a:t>unverändlich</a:t>
            </a:r>
            <a:r>
              <a:rPr lang="de-DE" b="1" noProof="0" dirty="0" smtClean="0"/>
              <a:t> gemeinte) Objekte durch das Programm auch nicht verändert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noProof="0" dirty="0" smtClean="0"/>
              <a:t>Wird 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Eine </a:t>
            </a:r>
            <a:r>
              <a:rPr lang="de-DE" altLang="de-DE" b="1" noProof="0" dirty="0" smtClean="0"/>
              <a:t>Referenz </a:t>
            </a:r>
            <a:r>
              <a:rPr lang="de-DE" altLang="de-DE" noProof="0" dirty="0" smtClean="0"/>
              <a:t>ist ein </a:t>
            </a:r>
            <a:r>
              <a:rPr lang="de-DE" altLang="de-DE" b="1" noProof="0" dirty="0" smtClean="0"/>
              <a:t>Alias auf eine Variable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Beispiel: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noProof="0" dirty="0" smtClean="0"/>
              <a:t>Zusammenfassung: Rolle von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altLang="de-DE" noProof="0" dirty="0" smtClean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Die PCs und Experimentierboards sind neu</a:t>
            </a:r>
            <a:endParaRPr lang="de-DE" b="1" noProof="0" dirty="0" smtClean="0">
              <a:sym typeface="Wingdings" panose="05000000000000000000" pitchFamily="2" charset="2"/>
            </a:endParaRPr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Es 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16737</Words>
  <Application>Microsoft Office PowerPoint</Application>
  <PresentationFormat>Bildschirmpräsentation (4:3)</PresentationFormat>
  <Paragraphs>5051</Paragraphs>
  <Slides>249</Slides>
  <Notes>92</Notes>
  <HiddenSlides>4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249</vt:i4>
      </vt:variant>
    </vt:vector>
  </HeadingPairs>
  <TitlesOfParts>
    <vt:vector size="26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Intermezzo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Exkurs: Typumwandlung (Casting)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Const Correctness</vt:lpstr>
      <vt:lpstr>Was ist eine C++-Referenz?</vt:lpstr>
      <vt:lpstr>Beispiel: Asterisk und Ampersand</vt:lpstr>
      <vt:lpstr>Zusammenfassung: Variablentypen</vt:lpstr>
      <vt:lpstr>Zusammenfassung: Zuweisung</vt:lpstr>
      <vt:lpstr>Zusammenfassung: Rolle von const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Exkurs: Implizite Typ-Konvertierung und Anonyme Objekte</vt:lpstr>
      <vt:lpstr>Exkurs: 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Rule of Three (I)</vt:lpstr>
      <vt:lpstr>Rule of Three (II)</vt:lpstr>
      <vt:lpstr>Compiler-generierte Methoden: C++</vt:lpstr>
      <vt:lpstr>Compiler-generierte Methoden: Java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Intermezzo</vt:lpstr>
      <vt:lpstr>Lösung: Verzicht auf Zeiger (I)</vt:lpstr>
      <vt:lpstr>Lösung: Verzicht auf Zeiger (II)</vt:lpstr>
      <vt:lpstr>Zusammenfassung: Übergabe und Rückgabe</vt:lpstr>
      <vt:lpstr>Zusammenfassung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Exkurs: Mehrfachvererbung in Java (I)</vt:lpstr>
      <vt:lpstr>Exkurs: Mehrfachvererbung in Java? (II)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Beispiel (I)</vt:lpstr>
      <vt:lpstr>Funktionszeiger: Beispiel (II)</vt:lpstr>
      <vt:lpstr>Funktionszeiger: Beispiel (II)</vt:lpstr>
      <vt:lpstr>Funktionszeiger: Syntax</vt:lpstr>
      <vt:lpstr>Funktoren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Schlüsselwort volatile – Motivation</vt:lpstr>
      <vt:lpstr>Schlüsselwort volatile – Überblick</vt:lpstr>
      <vt:lpstr>Schlüsselwort volatile – Korrektes Beispiel</vt:lpstr>
      <vt:lpstr>Memory-mapped I/O – Motivation</vt:lpstr>
      <vt:lpstr>Experimentierboard - Eckdaten</vt:lpstr>
      <vt:lpstr>Viel Spaß!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Lizenz</vt:lpstr>
      <vt:lpstr>Zum Weiterlesen</vt:lpstr>
      <vt:lpstr>Bildnachweis und Credits</vt:lpstr>
      <vt:lpstr>Credits</vt:lpstr>
      <vt:lpstr>Folien-Brutkasten 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2280</cp:revision>
  <dcterms:created xsi:type="dcterms:W3CDTF">2008-08-19T13:25:11Z</dcterms:created>
  <dcterms:modified xsi:type="dcterms:W3CDTF">2017-09-15T09:08:29Z</dcterms:modified>
</cp:coreProperties>
</file>